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88" r:id="rId3"/>
    <p:sldId id="272" r:id="rId4"/>
    <p:sldId id="257" r:id="rId5"/>
    <p:sldId id="294" r:id="rId6"/>
    <p:sldId id="273" r:id="rId7"/>
    <p:sldId id="274" r:id="rId8"/>
    <p:sldId id="275" r:id="rId9"/>
    <p:sldId id="292" r:id="rId10"/>
    <p:sldId id="283" r:id="rId11"/>
    <p:sldId id="276" r:id="rId12"/>
    <p:sldId id="277" r:id="rId13"/>
    <p:sldId id="278" r:id="rId14"/>
    <p:sldId id="293" r:id="rId15"/>
    <p:sldId id="295" r:id="rId16"/>
    <p:sldId id="298" r:id="rId17"/>
    <p:sldId id="297" r:id="rId18"/>
    <p:sldId id="296" r:id="rId19"/>
    <p:sldId id="299" r:id="rId20"/>
    <p:sldId id="300" r:id="rId21"/>
    <p:sldId id="301" r:id="rId22"/>
    <p:sldId id="307" r:id="rId23"/>
    <p:sldId id="302" r:id="rId24"/>
    <p:sldId id="303" r:id="rId25"/>
    <p:sldId id="305" r:id="rId26"/>
  </p:sldIdLst>
  <p:sldSz cx="12192000" cy="6858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MU Serif" panose="02000603000000000000" pitchFamily="2" charset="0"/>
      <p:regular r:id="rId31"/>
      <p:bold r:id="rId32"/>
      <p:italic r:id="rId33"/>
      <p:boldItalic r:id="rId34"/>
    </p:embeddedFont>
    <p:embeddedFont>
      <p:font typeface="Calibri Light" panose="020F0302020204030204" pitchFamily="34" charset="0"/>
      <p:regular r:id="rId35"/>
      <p:italic r:id="rId36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media1.mp4>
</file>

<file path=ppt/media/media10.mp4>
</file>

<file path=ppt/media/media1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919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90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5678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0716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2404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1149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04/03/2021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2231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04/03/2021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686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04/03/2021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309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236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14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C19DB-7F64-4330-BC67-69CD00BB4E26}" type="datetimeFigureOut">
              <a:rPr lang="pt-BR" smtClean="0"/>
              <a:t>04/03/2021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4235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2780028" y="2291427"/>
            <a:ext cx="663194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Reinventando</a:t>
            </a:r>
          </a:p>
          <a:p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Matemática</a:t>
            </a:r>
          </a:p>
        </p:txBody>
      </p:sp>
    </p:spTree>
    <p:extLst>
      <p:ext uri="{BB962C8B-B14F-4D97-AF65-F5344CB8AC3E}">
        <p14:creationId xmlns:p14="http://schemas.microsoft.com/office/powerpoint/2010/main" val="2397670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QueÉMatemática">
            <a:hlinkClick r:id="" action="ppaction://media"/>
            <a:extLst>
              <a:ext uri="{FF2B5EF4-FFF2-40B4-BE49-F238E27FC236}">
                <a16:creationId xmlns="" xmlns:a16="http://schemas.microsoft.com/office/drawing/2014/main" id="{C7E46FA4-8A80-4C00-9196-664910C878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64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atemáticaComoLinguagem">
            <a:hlinkClick r:id="" action="ppaction://media"/>
            <a:extLst>
              <a:ext uri="{FF2B5EF4-FFF2-40B4-BE49-F238E27FC236}">
                <a16:creationId xmlns="" xmlns:a16="http://schemas.microsoft.com/office/drawing/2014/main" id="{B17B2565-DEA1-4FE1-8220-2C3DFD9455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037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="" xmlns:a16="http://schemas.microsoft.com/office/drawing/2014/main" id="{2BA4E1E5-48CF-4A43-930A-48A9D5924AFA}"/>
              </a:ext>
            </a:extLst>
          </p:cNvPr>
          <p:cNvSpPr txBox="1"/>
          <p:nvPr/>
        </p:nvSpPr>
        <p:spPr>
          <a:xfrm>
            <a:off x="729931" y="1166842"/>
            <a:ext cx="1052707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Shakespeare vislumbrava a tragédia como algo inerente a experiência humana por isso que em suas obras da mais curta a mais longa fazia um retrato psicológico fiel de seus personagens</a:t>
            </a:r>
          </a:p>
        </p:txBody>
      </p:sp>
    </p:spTree>
    <p:extLst>
      <p:ext uri="{BB962C8B-B14F-4D97-AF65-F5344CB8AC3E}">
        <p14:creationId xmlns:p14="http://schemas.microsoft.com/office/powerpoint/2010/main" val="2690314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temáticaComoNaEscola">
            <a:hlinkClick r:id="" action="ppaction://media"/>
            <a:extLst>
              <a:ext uri="{FF2B5EF4-FFF2-40B4-BE49-F238E27FC236}">
                <a16:creationId xmlns="" xmlns:a16="http://schemas.microsoft.com/office/drawing/2014/main" id="{8AC4B4F8-225C-431E-B51F-56D661EEB0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927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atemáticaComoNaEscola">
            <a:hlinkClick r:id="" action="ppaction://media"/>
            <a:extLst>
              <a:ext uri="{FF2B5EF4-FFF2-40B4-BE49-F238E27FC236}">
                <a16:creationId xmlns="" xmlns:a16="http://schemas.microsoft.com/office/drawing/2014/main" id="{CCFF5C1A-FE97-4C0E-B4B3-38E044636B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857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entenças">
            <a:hlinkClick r:id="" action="ppaction://media"/>
            <a:extLst>
              <a:ext uri="{FF2B5EF4-FFF2-40B4-BE49-F238E27FC236}">
                <a16:creationId xmlns="" xmlns:a16="http://schemas.microsoft.com/office/drawing/2014/main" id="{1E7DC3E5-D2C0-4E5D-BFA6-9B57BDE9C5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47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3172" y="0"/>
            <a:ext cx="48856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9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entenças">
            <a:hlinkClick r:id="" action="ppaction://media"/>
            <a:extLst>
              <a:ext uri="{FF2B5EF4-FFF2-40B4-BE49-F238E27FC236}">
                <a16:creationId xmlns="" xmlns:a16="http://schemas.microsoft.com/office/drawing/2014/main" id="{1E7DC3E5-D2C0-4E5D-BFA6-9B57BDE9C5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186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="" xmlns:a16="http://schemas.microsoft.com/office/drawing/2014/main" id="{2BA4E1E5-48CF-4A43-930A-48A9D5924AFA}"/>
              </a:ext>
            </a:extLst>
          </p:cNvPr>
          <p:cNvSpPr txBox="1"/>
          <p:nvPr/>
        </p:nvSpPr>
        <p:spPr>
          <a:xfrm>
            <a:off x="768031" y="341342"/>
            <a:ext cx="10527074" cy="6042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800"/>
              </a:lnSpc>
            </a:pPr>
            <a:r>
              <a:rPr lang="pt-BR" sz="32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Sentença declarativa</a:t>
            </a:r>
          </a:p>
          <a:p>
            <a:pPr>
              <a:lnSpc>
                <a:spcPts val="5800"/>
              </a:lnSpc>
            </a:pPr>
            <a:r>
              <a:rPr lang="pt-BR" sz="32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Sentença declarativa comparativa</a:t>
            </a:r>
          </a:p>
          <a:p>
            <a:pPr marL="1143000" lvl="1" indent="-685800">
              <a:lnSpc>
                <a:spcPts val="5800"/>
              </a:lnSpc>
              <a:buFont typeface="Arial" panose="020B0604020202020204" pitchFamily="34" charset="0"/>
              <a:buChar char="•"/>
            </a:pPr>
            <a:r>
              <a:rPr lang="pt-BR" sz="32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Comparação entre expressões</a:t>
            </a:r>
            <a:endParaRPr lang="pt-BR" sz="32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  <a:p>
            <a:pPr>
              <a:lnSpc>
                <a:spcPts val="5800"/>
              </a:lnSpc>
            </a:pPr>
            <a:r>
              <a:rPr lang="pt-BR" sz="32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Expressão</a:t>
            </a:r>
          </a:p>
          <a:p>
            <a:pPr marL="1143000" lvl="1" indent="-685800">
              <a:lnSpc>
                <a:spcPts val="5800"/>
              </a:lnSpc>
              <a:buFont typeface="Arial" panose="020B0604020202020204" pitchFamily="34" charset="0"/>
              <a:buChar char="•"/>
            </a:pPr>
            <a:r>
              <a:rPr lang="pt-BR" sz="32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Conjunto de operações aplicadas a um conjunto de números em uma ordem particular.</a:t>
            </a:r>
            <a:endParaRPr lang="pt-BR" sz="32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  <a:p>
            <a:pPr>
              <a:lnSpc>
                <a:spcPts val="5800"/>
              </a:lnSpc>
            </a:pPr>
            <a:r>
              <a:rPr lang="pt-BR" sz="32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Conjunto</a:t>
            </a:r>
          </a:p>
          <a:p>
            <a:pPr marL="914400" lvl="1" indent="-457200">
              <a:lnSpc>
                <a:spcPts val="5800"/>
              </a:lnSpc>
              <a:buFont typeface="Arial" panose="020B0604020202020204" pitchFamily="34" charset="0"/>
              <a:buChar char="•"/>
            </a:pPr>
            <a:r>
              <a:rPr lang="pt-BR" sz="32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Coleção de “coisas” cuja ordem não importa</a:t>
            </a:r>
          </a:p>
        </p:txBody>
      </p:sp>
    </p:spTree>
    <p:extLst>
      <p:ext uri="{BB962C8B-B14F-4D97-AF65-F5344CB8AC3E}">
        <p14:creationId xmlns:p14="http://schemas.microsoft.com/office/powerpoint/2010/main" val="1880464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Conector reto 2"/>
          <p:cNvCxnSpPr/>
          <p:nvPr/>
        </p:nvCxnSpPr>
        <p:spPr>
          <a:xfrm>
            <a:off x="1270000" y="2247900"/>
            <a:ext cx="9601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to 4"/>
          <p:cNvCxnSpPr/>
          <p:nvPr/>
        </p:nvCxnSpPr>
        <p:spPr>
          <a:xfrm>
            <a:off x="1270000" y="4914900"/>
            <a:ext cx="9601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to 5"/>
          <p:cNvCxnSpPr/>
          <p:nvPr/>
        </p:nvCxnSpPr>
        <p:spPr>
          <a:xfrm flipV="1">
            <a:off x="2971800" y="1371600"/>
            <a:ext cx="5753100" cy="43434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="" xmlns:a16="http://schemas.microsoft.com/office/drawing/2014/main" id="{2BA4E1E5-48CF-4A43-930A-48A9D5924AFA}"/>
              </a:ext>
            </a:extLst>
          </p:cNvPr>
          <p:cNvSpPr txBox="1"/>
          <p:nvPr/>
        </p:nvSpPr>
        <p:spPr>
          <a:xfrm>
            <a:off x="1270000" y="515387"/>
            <a:ext cx="10527074" cy="836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800"/>
              </a:lnSpc>
            </a:pPr>
            <a:r>
              <a:rPr lang="pt-BR" sz="4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Axioma</a:t>
            </a:r>
          </a:p>
        </p:txBody>
      </p:sp>
    </p:spTree>
    <p:extLst>
      <p:ext uri="{BB962C8B-B14F-4D97-AF65-F5344CB8AC3E}">
        <p14:creationId xmlns:p14="http://schemas.microsoft.com/office/powerpoint/2010/main" val="2323596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4881802" y="2767280"/>
            <a:ext cx="250741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 aí?</a:t>
            </a:r>
          </a:p>
        </p:txBody>
      </p:sp>
    </p:spTree>
    <p:extLst>
      <p:ext uri="{BB962C8B-B14F-4D97-AF65-F5344CB8AC3E}">
        <p14:creationId xmlns:p14="http://schemas.microsoft.com/office/powerpoint/2010/main" val="396348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Conector reto 2"/>
          <p:cNvCxnSpPr/>
          <p:nvPr/>
        </p:nvCxnSpPr>
        <p:spPr>
          <a:xfrm>
            <a:off x="1371600" y="2336800"/>
            <a:ext cx="9601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to 4"/>
          <p:cNvCxnSpPr/>
          <p:nvPr/>
        </p:nvCxnSpPr>
        <p:spPr>
          <a:xfrm>
            <a:off x="1371600" y="5003800"/>
            <a:ext cx="9601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to 5"/>
          <p:cNvCxnSpPr/>
          <p:nvPr/>
        </p:nvCxnSpPr>
        <p:spPr>
          <a:xfrm flipV="1">
            <a:off x="3073400" y="1117600"/>
            <a:ext cx="3352800" cy="46863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to 6"/>
          <p:cNvCxnSpPr/>
          <p:nvPr/>
        </p:nvCxnSpPr>
        <p:spPr>
          <a:xfrm flipH="1" flipV="1">
            <a:off x="4889500" y="1117600"/>
            <a:ext cx="2476500" cy="444765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694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ângulo retângulo 1"/>
          <p:cNvSpPr/>
          <p:nvPr/>
        </p:nvSpPr>
        <p:spPr>
          <a:xfrm>
            <a:off x="2743200" y="1625600"/>
            <a:ext cx="7124700" cy="3784600"/>
          </a:xfrm>
          <a:prstGeom prst="rtTriangl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8" name="Conector reto 7"/>
          <p:cNvCxnSpPr>
            <a:stCxn id="2" idx="2"/>
          </p:cNvCxnSpPr>
          <p:nvPr/>
        </p:nvCxnSpPr>
        <p:spPr>
          <a:xfrm flipV="1">
            <a:off x="2743200" y="2501900"/>
            <a:ext cx="1638300" cy="290830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4586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eorema">
            <a:hlinkClick r:id="" action="ppaction://media"/>
            <a:extLst>
              <a:ext uri="{FF2B5EF4-FFF2-40B4-BE49-F238E27FC236}">
                <a16:creationId xmlns="" xmlns:a16="http://schemas.microsoft.com/office/drawing/2014/main" id="{93D0C73F-C2D7-475D-8F00-C7B495B1B5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114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889000" y="2767280"/>
            <a:ext cx="1040094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Encadeamento lógico de sentenças declarativas que comunicam um padrão</a:t>
            </a:r>
            <a:endParaRPr lang="pt-BR" sz="44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845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612901" y="1598880"/>
            <a:ext cx="3378199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5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Letra</a:t>
            </a:r>
          </a:p>
          <a:p>
            <a:pPr algn="ctr">
              <a:lnSpc>
                <a:spcPct val="150000"/>
              </a:lnSpc>
            </a:pPr>
            <a:r>
              <a:rPr lang="pt-BR" sz="5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Palavra</a:t>
            </a:r>
          </a:p>
          <a:p>
            <a:pPr algn="ctr">
              <a:lnSpc>
                <a:spcPct val="150000"/>
              </a:lnSpc>
            </a:pPr>
            <a:r>
              <a:rPr lang="pt-BR" sz="5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Frase </a:t>
            </a:r>
            <a:endParaRPr lang="pt-BR" sz="54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5219700" y="1395680"/>
            <a:ext cx="6464299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5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______</a:t>
            </a:r>
          </a:p>
          <a:p>
            <a:pPr algn="ctr">
              <a:lnSpc>
                <a:spcPct val="150000"/>
              </a:lnSpc>
            </a:pPr>
            <a:r>
              <a:rPr lang="pt-BR" sz="5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_________</a:t>
            </a:r>
          </a:p>
          <a:p>
            <a:pPr algn="ctr">
              <a:lnSpc>
                <a:spcPct val="150000"/>
              </a:lnSpc>
            </a:pPr>
            <a:r>
              <a:rPr lang="pt-BR" sz="5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________ </a:t>
            </a:r>
            <a:endParaRPr lang="pt-BR" sz="54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7368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436213" y="401667"/>
            <a:ext cx="48397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No último episódio...</a:t>
            </a:r>
            <a:endParaRPr lang="pt-BR" sz="40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3406802" y="2579504"/>
            <a:ext cx="537839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Natureza</a:t>
            </a:r>
          </a:p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</a:t>
            </a:r>
            <a:r>
              <a:rPr lang="pt-BR" sz="80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Função</a:t>
            </a:r>
            <a:endParaRPr lang="pt-BR" sz="80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4660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436213" y="401667"/>
            <a:ext cx="48397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No último episódio...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2218179" y="2413347"/>
            <a:ext cx="775564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Exponenciais</a:t>
            </a:r>
          </a:p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&amp; Trigonometria</a:t>
            </a:r>
          </a:p>
        </p:txBody>
      </p:sp>
    </p:spTree>
    <p:extLst>
      <p:ext uri="{BB962C8B-B14F-4D97-AF65-F5344CB8AC3E}">
        <p14:creationId xmlns:p14="http://schemas.microsoft.com/office/powerpoint/2010/main" val="2113453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belaDeDefiniçõesARecapitulando">
            <a:hlinkClick r:id="" action="ppaction://media"/>
            <a:extLst>
              <a:ext uri="{FF2B5EF4-FFF2-40B4-BE49-F238E27FC236}">
                <a16:creationId xmlns="" xmlns:a16="http://schemas.microsoft.com/office/drawing/2014/main" id="{9F45290A-DE31-4330-A070-FDF0B6C03B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127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ignificanteSignificadoCarro">
            <a:hlinkClick r:id="" action="ppaction://media"/>
            <a:extLst>
              <a:ext uri="{FF2B5EF4-FFF2-40B4-BE49-F238E27FC236}">
                <a16:creationId xmlns="" xmlns:a16="http://schemas.microsoft.com/office/drawing/2014/main" id="{4053FA98-05B3-42BC-A1D8-41BC465D41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525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ignificanteSignificadoNúmero">
            <a:hlinkClick r:id="" action="ppaction://media"/>
            <a:extLst>
              <a:ext uri="{FF2B5EF4-FFF2-40B4-BE49-F238E27FC236}">
                <a16:creationId xmlns="" xmlns:a16="http://schemas.microsoft.com/office/drawing/2014/main" id="{6CBA0193-9605-4336-9683-6D1FC63404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403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rganon">
            <a:hlinkClick r:id="" action="ppaction://media"/>
            <a:extLst>
              <a:ext uri="{FF2B5EF4-FFF2-40B4-BE49-F238E27FC236}">
                <a16:creationId xmlns="" xmlns:a16="http://schemas.microsoft.com/office/drawing/2014/main" id="{381EE8C4-1315-497B-B5F8-3B4032E58C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413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QueÉMatemática">
            <a:hlinkClick r:id="" action="ppaction://media"/>
            <a:extLst>
              <a:ext uri="{FF2B5EF4-FFF2-40B4-BE49-F238E27FC236}">
                <a16:creationId xmlns="" xmlns:a16="http://schemas.microsoft.com/office/drawing/2014/main" id="{666C8D21-C48E-4E5E-854D-2007D2225F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980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="" xmlns:a16="http://schemas.microsoft.com/office/drawing/2014/main" id="{9159B804-1C86-474B-87F6-5164C88F0BF5}"/>
              </a:ext>
            </a:extLst>
          </p:cNvPr>
          <p:cNvSpPr txBox="1"/>
          <p:nvPr/>
        </p:nvSpPr>
        <p:spPr>
          <a:xfrm>
            <a:off x="729931" y="1000263"/>
            <a:ext cx="1052707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Área do conhecimento humano</a:t>
            </a:r>
          </a:p>
          <a:p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que resulta</a:t>
            </a:r>
          </a:p>
          <a:p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da abstração</a:t>
            </a:r>
          </a:p>
          <a:p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de padrões da realidade</a:t>
            </a:r>
          </a:p>
          <a:p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através do uso da lógica</a:t>
            </a:r>
          </a:p>
        </p:txBody>
      </p:sp>
    </p:spTree>
    <p:extLst>
      <p:ext uri="{BB962C8B-B14F-4D97-AF65-F5344CB8AC3E}">
        <p14:creationId xmlns:p14="http://schemas.microsoft.com/office/powerpoint/2010/main" val="2682076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</TotalTime>
  <Words>117</Words>
  <Application>Microsoft Office PowerPoint</Application>
  <PresentationFormat>Widescreen</PresentationFormat>
  <Paragraphs>30</Paragraphs>
  <Slides>25</Slides>
  <Notes>0</Notes>
  <HiddenSlides>0</HiddenSlides>
  <MMClips>16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25</vt:i4>
      </vt:variant>
    </vt:vector>
  </HeadingPairs>
  <TitlesOfParts>
    <vt:vector size="30" baseType="lpstr">
      <vt:lpstr>Calibri</vt:lpstr>
      <vt:lpstr>CMU Serif</vt:lpstr>
      <vt:lpstr>Arial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Mello</dc:creator>
  <cp:lastModifiedBy>Gustavo Mello</cp:lastModifiedBy>
  <cp:revision>30</cp:revision>
  <dcterms:created xsi:type="dcterms:W3CDTF">2020-08-26T17:24:15Z</dcterms:created>
  <dcterms:modified xsi:type="dcterms:W3CDTF">2021-03-04T23:09:58Z</dcterms:modified>
</cp:coreProperties>
</file>